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7" r:id="rId3"/>
    <p:sldId id="269" r:id="rId4"/>
    <p:sldId id="270" r:id="rId5"/>
    <p:sldId id="259" r:id="rId6"/>
    <p:sldId id="264" r:id="rId7"/>
    <p:sldId id="268" r:id="rId8"/>
    <p:sldId id="256" r:id="rId9"/>
    <p:sldId id="257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Stick-people-holding-hands-clipart-niE4E5BiA.pn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counselor.com/2012/05/school-counselor-spotlight-great-ipad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indfulness-signs-sky-clouds-73184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lteacherslearn.blogspot.com/2013/12/teaching-empathy-and-other-social.html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remakelearning.org/organization/smart-futur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ffectivechildtherapy.org/homepage/young-girl-talking-with-counselor-at-home/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rest road with vanishing point">
            <a:extLst>
              <a:ext uri="{FF2B5EF4-FFF2-40B4-BE49-F238E27FC236}">
                <a16:creationId xmlns:a16="http://schemas.microsoft.com/office/drawing/2014/main" id="{913D01A3-A126-4F55-8F4B-662291E9E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798AF4-381C-473A-876F-197E1EE1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dirty="0">
                <a:solidFill>
                  <a:srgbClr val="FFFFFF"/>
                </a:solidFill>
                <a:latin typeface="Calisto MT" panose="02040603050505030304" pitchFamily="18" charset="0"/>
              </a:rPr>
              <a:t>The Road to Student Services at Bridge Valley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6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Bridge Valley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Presentation of Awards</a:t>
            </a:r>
          </a:p>
          <a:p>
            <a:r>
              <a:rPr lang="en-US" sz="3600" dirty="0"/>
              <a:t>School Wide Assembly</a:t>
            </a:r>
          </a:p>
          <a:p>
            <a:r>
              <a:rPr lang="en-US" sz="3600" dirty="0"/>
              <a:t>Healthy Walk               </a:t>
            </a:r>
          </a:p>
          <a:p>
            <a:r>
              <a:rPr lang="en-US" sz="3600" dirty="0"/>
              <a:t>Buddy Class visit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46" y="2998890"/>
            <a:ext cx="4359151" cy="22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Additional Bridge Valley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85B190-BDE1-2A98-6386-CAD0A293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Roxy Readers</a:t>
            </a:r>
          </a:p>
          <a:p>
            <a:r>
              <a:rPr lang="en-US" sz="2800" dirty="0"/>
              <a:t>Class Meetings</a:t>
            </a:r>
          </a:p>
          <a:p>
            <a:r>
              <a:rPr lang="en-US" sz="2800" dirty="0"/>
              <a:t>Red Ribbon Week</a:t>
            </a:r>
          </a:p>
          <a:p>
            <a:r>
              <a:rPr lang="en-US" sz="2800" dirty="0"/>
              <a:t>Spirit Days</a:t>
            </a:r>
          </a:p>
          <a:p>
            <a:r>
              <a:rPr lang="en-US" sz="2800" dirty="0"/>
              <a:t>Field Trips- Ropes Course in 5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r>
              <a:rPr lang="en-US" sz="2800" dirty="0"/>
              <a:t>Reverse Inclusion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r="9748" b="-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423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54173A58-B122-4342-8641-2C718749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9E3E38EB-06F9-40C9-B3E2-7CC1363B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BA8C2D-9302-47CD-96A6-8A383FE79FD0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5400" b="1" dirty="0"/>
              <a:t>Meet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C52B-CBC8-43B7-8792-3FE6C6ECE046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712723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3200" dirty="0"/>
              <a:t>Amy Wine:  School Psychologist   K- 6</a:t>
            </a:r>
          </a:p>
          <a:p>
            <a:pPr marL="0" indent="0"/>
            <a:r>
              <a:rPr lang="en-US" sz="3200" dirty="0"/>
              <a:t>Katie </a:t>
            </a:r>
            <a:r>
              <a:rPr lang="en-US" sz="3200" dirty="0" err="1"/>
              <a:t>Melberger</a:t>
            </a:r>
            <a:r>
              <a:rPr lang="en-US" sz="3200" dirty="0"/>
              <a:t>:  School Counselor  K-3</a:t>
            </a:r>
          </a:p>
          <a:p>
            <a:pPr marL="0" indent="0"/>
            <a:r>
              <a:rPr lang="en-US" sz="3200" dirty="0"/>
              <a:t>Beth Applegate:  School Counselor 4-6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126A1EC-E249-432B-98C2-38C7F9426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82" r="1982" b="6"/>
          <a:stretch/>
        </p:blipFill>
        <p:spPr>
          <a:xfrm>
            <a:off x="8422640" y="2712721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3798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0F0C-FF35-48FF-A833-389F9E54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Counselor’s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55F1-84D7-4B81-8D27-C1FA9B7F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Whole classroom lessons</a:t>
            </a:r>
          </a:p>
          <a:p>
            <a:r>
              <a:rPr lang="en-US" sz="3200" dirty="0"/>
              <a:t>Small groups ( 6 to 8 weeks)</a:t>
            </a:r>
          </a:p>
          <a:p>
            <a:r>
              <a:rPr lang="en-US" sz="3200" dirty="0"/>
              <a:t>Individual Counseling</a:t>
            </a:r>
          </a:p>
          <a:p>
            <a:r>
              <a:rPr lang="en-US" sz="3200" dirty="0"/>
              <a:t>Liaison between teacher, school, and home</a:t>
            </a:r>
          </a:p>
          <a:p>
            <a:r>
              <a:rPr lang="en-US" sz="3200" dirty="0"/>
              <a:t>Consultant on student’s growth and behavior</a:t>
            </a:r>
          </a:p>
          <a:p>
            <a:r>
              <a:rPr lang="en-US" sz="3200" dirty="0"/>
              <a:t>Connection to outside resources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36960C-3ED8-42E3-A135-CDBAD024B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8000" y="2556932"/>
            <a:ext cx="3027680" cy="15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A2DB-2276-4CF1-BD5B-B80413AC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School Psychologist’s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E206-A13C-439B-91E7-35C25D42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Assist with school wide programs</a:t>
            </a:r>
          </a:p>
          <a:p>
            <a:r>
              <a:rPr lang="en-US" sz="3200" dirty="0"/>
              <a:t>Liaison between school, teacher, and home</a:t>
            </a:r>
          </a:p>
          <a:p>
            <a:r>
              <a:rPr lang="en-US" sz="3200" dirty="0"/>
              <a:t>Full psychological evaluations</a:t>
            </a:r>
          </a:p>
          <a:p>
            <a:r>
              <a:rPr lang="en-US" sz="3200" dirty="0"/>
              <a:t>Consultant for student’s growth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ignpost with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5B9DCC7-8B3D-404A-AD00-8463CD681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3200" y="3816774"/>
            <a:ext cx="3495040" cy="23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Classroom Lessons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Second Step Program    </a:t>
            </a:r>
          </a:p>
          <a:p>
            <a:r>
              <a:rPr lang="en-US" sz="4400" dirty="0"/>
              <a:t>Social Skills</a:t>
            </a:r>
          </a:p>
          <a:p>
            <a:r>
              <a:rPr lang="en-US" sz="4400" dirty="0"/>
              <a:t>Smart Futures</a:t>
            </a:r>
          </a:p>
          <a:p>
            <a:r>
              <a:rPr lang="en-US" sz="4400" dirty="0"/>
              <a:t>MBIT- 6</a:t>
            </a:r>
            <a:r>
              <a:rPr lang="en-US" sz="4400" baseline="30000" dirty="0"/>
              <a:t>th</a:t>
            </a:r>
            <a:r>
              <a:rPr lang="en-US" sz="4400" dirty="0"/>
              <a:t> grade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3" y="2441516"/>
            <a:ext cx="2016757" cy="179154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F965C4-1313-4F98-868C-BC2D01EA1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81269" y="3493077"/>
            <a:ext cx="2219960" cy="1479973"/>
          </a:xfrm>
          <a:prstGeom prst="rect">
            <a:avLst/>
          </a:prstGeom>
        </p:spPr>
      </p:pic>
      <p:pic>
        <p:nvPicPr>
          <p:cNvPr id="9" name="Picture 8" descr="A picture containing text, printer&#10;&#10;Description automatically generated">
            <a:extLst>
              <a:ext uri="{FF2B5EF4-FFF2-40B4-BE49-F238E27FC236}">
                <a16:creationId xmlns:a16="http://schemas.microsoft.com/office/drawing/2014/main" id="{599079B9-822C-4AE0-B318-0F1DC81FC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43800" y="3994151"/>
            <a:ext cx="3810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7" y="895102"/>
            <a:ext cx="9601196" cy="1209923"/>
          </a:xfrm>
        </p:spPr>
        <p:txBody>
          <a:bodyPr>
            <a:normAutofit/>
          </a:bodyPr>
          <a:lstStyle/>
          <a:p>
            <a:r>
              <a:rPr lang="en-US" b="1" dirty="0"/>
              <a:t>Small Groups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1" y="4299848"/>
            <a:ext cx="2687444" cy="1980811"/>
          </a:xfrm>
        </p:spPr>
      </p:pic>
      <p:pic>
        <p:nvPicPr>
          <p:cNvPr id="1028" name="Picture 4" descr="Building Social Skills">
            <a:extLst>
              <a:ext uri="{FF2B5EF4-FFF2-40B4-BE49-F238E27FC236}">
                <a16:creationId xmlns:a16="http://schemas.microsoft.com/office/drawing/2014/main" id="{301895AE-5D59-4557-8420-EAB3864A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97" y="4601647"/>
            <a:ext cx="1993438" cy="13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206125-1122-4F25-80EE-291CEF32105A}"/>
              </a:ext>
            </a:extLst>
          </p:cNvPr>
          <p:cNvSpPr txBox="1"/>
          <p:nvPr/>
        </p:nvSpPr>
        <p:spPr>
          <a:xfrm>
            <a:off x="1498138" y="2356666"/>
            <a:ext cx="99917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Groups are designed through need and educational impact.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Typically, it is decided through a team approach; which may include administration, teacher, specialists, counselor, nurse and parent.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Groups are short term and may not last more than 6-8 weeks.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602F8C-E1EC-4202-83F7-93670CAF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13857-A655-4A71-BF2D-F34BB2D1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dirty="0"/>
              <a:t>Individual Counseling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31948-EA92-4179-8BB5-5451F6E3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a child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A1B5DC08-67E8-4828-9BC2-641EE96A8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501" r="-1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83CC4B-D7FE-41C7-8BDC-1FF487C9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D406-FDD3-43D7-9A42-45F9F9B3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sz="2800" dirty="0"/>
              <a:t>Crisis situations</a:t>
            </a:r>
          </a:p>
          <a:p>
            <a:r>
              <a:rPr lang="en-US" sz="2800" dirty="0"/>
              <a:t>Family support</a:t>
            </a:r>
          </a:p>
          <a:p>
            <a:r>
              <a:rPr lang="en-US" sz="2800" dirty="0"/>
              <a:t>Develop strategies to assist a student</a:t>
            </a:r>
          </a:p>
          <a:p>
            <a:r>
              <a:rPr lang="en-US" sz="2800" dirty="0"/>
              <a:t>Typically, is short term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5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Bridge Valley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Affective Education</a:t>
            </a:r>
          </a:p>
        </p:txBody>
      </p:sp>
    </p:spTree>
    <p:extLst>
      <p:ext uri="{BB962C8B-B14F-4D97-AF65-F5344CB8AC3E}">
        <p14:creationId xmlns:p14="http://schemas.microsoft.com/office/powerpoint/2010/main" val="770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100" b="1"/>
              <a:t>School Wide Positive Behavior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sz="3600" dirty="0"/>
              <a:t>Blazer Bonus</a:t>
            </a:r>
          </a:p>
          <a:p>
            <a:r>
              <a:rPr lang="en-US" sz="3600" dirty="0"/>
              <a:t>Honorary Trailblazer</a:t>
            </a:r>
          </a:p>
          <a:p>
            <a:r>
              <a:rPr lang="en-US" sz="3600" dirty="0"/>
              <a:t>Boomerang Award </a:t>
            </a:r>
          </a:p>
        </p:txBody>
      </p:sp>
      <p:pic>
        <p:nvPicPr>
          <p:cNvPr id="1026" name="Picture 2" descr="Boomerang ">
            <a:extLst>
              <a:ext uri="{FF2B5EF4-FFF2-40B4-BE49-F238E27FC236}">
                <a16:creationId xmlns:a16="http://schemas.microsoft.com/office/drawing/2014/main" id="{DADA1B56-0F44-479F-BA1C-3A411C832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r="20081"/>
          <a:stretch/>
        </p:blipFill>
        <p:spPr bwMode="auto">
          <a:xfrm>
            <a:off x="6987746" y="264022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216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Garamond</vt:lpstr>
      <vt:lpstr>Organic</vt:lpstr>
      <vt:lpstr>The Road to Student Services at Bridge Valley</vt:lpstr>
      <vt:lpstr>PowerPoint Presentation</vt:lpstr>
      <vt:lpstr>Counselor’s Role</vt:lpstr>
      <vt:lpstr>School Psychologist’s Role</vt:lpstr>
      <vt:lpstr>Classroom Lessons and Programs</vt:lpstr>
      <vt:lpstr>Small Groups</vt:lpstr>
      <vt:lpstr>Individual Counseling</vt:lpstr>
      <vt:lpstr>Bridge Valley</vt:lpstr>
      <vt:lpstr>School Wide Positive Behavior Programs </vt:lpstr>
      <vt:lpstr>Bridge Valley Days</vt:lpstr>
      <vt:lpstr>Additional Bridge Valley Programs</vt:lpstr>
    </vt:vector>
  </TitlesOfParts>
  <Company>CBSD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Valley</dc:title>
  <dc:creator>MELBERGER, KATHARINE</dc:creator>
  <cp:lastModifiedBy>Heather Howard</cp:lastModifiedBy>
  <cp:revision>8</cp:revision>
  <dcterms:created xsi:type="dcterms:W3CDTF">2014-11-12T14:52:38Z</dcterms:created>
  <dcterms:modified xsi:type="dcterms:W3CDTF">2022-04-18T15:48:10Z</dcterms:modified>
</cp:coreProperties>
</file>